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2" r:id="rId4"/>
    <p:sldId id="260" r:id="rId5"/>
    <p:sldId id="261" r:id="rId6"/>
    <p:sldId id="262" r:id="rId7"/>
    <p:sldId id="273" r:id="rId8"/>
    <p:sldId id="275" r:id="rId9"/>
    <p:sldId id="274" r:id="rId10"/>
    <p:sldId id="276" r:id="rId11"/>
    <p:sldId id="277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9" r:id="rId20"/>
    <p:sldId id="280" r:id="rId21"/>
    <p:sldId id="281" r:id="rId22"/>
    <p:sldId id="282" r:id="rId23"/>
    <p:sldId id="283" r:id="rId24"/>
    <p:sldId id="284" r:id="rId25"/>
    <p:sldId id="278" r:id="rId26"/>
    <p:sldId id="286" r:id="rId27"/>
    <p:sldId id="287" r:id="rId28"/>
    <p:sldId id="288" r:id="rId29"/>
    <p:sldId id="289" r:id="rId30"/>
    <p:sldId id="290" r:id="rId31"/>
    <p:sldId id="291" r:id="rId32"/>
    <p:sldId id="285" r:id="rId33"/>
    <p:sldId id="292" r:id="rId34"/>
    <p:sldId id="295" r:id="rId35"/>
    <p:sldId id="294" r:id="rId36"/>
    <p:sldId id="293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008000"/>
    <a:srgbClr val="88FA32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8" autoAdjust="0"/>
  </p:normalViewPr>
  <p:slideViewPr>
    <p:cSldViewPr>
      <p:cViewPr>
        <p:scale>
          <a:sx n="95" d="100"/>
          <a:sy n="95" d="100"/>
        </p:scale>
        <p:origin x="-209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34EAC-B5C4-4223-A222-E811C1979533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FBF-50EC-49F4-90FC-E376F23501B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4221-458E-4E43-A215-511AF96EF319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0A25C-67C9-4121-8EE6-6D7B50AFFEE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4B80-D9FF-46DA-877B-3537ED45CD65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411B-21C8-4C91-9F48-3E074987AAA2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E60B2-3774-490A-B7F7-DF4789E00687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3A36B-93D4-4C2C-A0D5-2AC22A40D29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8AEF-F474-4C80-8B50-0194C3AB5F7F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8742D-A82B-4410-A4E9-089EBB9759D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0168-FDAE-47E0-A5A2-F3B366D1ED3D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2821-5B58-4174-810B-AFBC43E3B08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3A7A1-942C-414D-88FD-B1E3C616E6BC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0875C-1BA9-42D6-BF37-93359BEF4BA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ABA10-4735-4F4E-9880-9D8A8F36141E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E27C-1F9C-4E14-A24B-F6BB4144F38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2AAD9-ACEE-4FCD-83C9-C7D7A282090D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7066A-72CC-4DE5-B431-A98E0877A35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DDC01-82BF-40EA-9A22-69B0D998DB01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70F15-8153-4587-8FB7-A6E43B2A875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B547-659C-4E2B-B900-42E9D6BF5E57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E896-FAF5-4E8D-9695-0CB7457116E5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8FA3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07BEF8-D3ED-4EA4-AA92-261B61204426}" type="datetimeFigureOut">
              <a:rPr lang="uk-UA"/>
              <a:pPr>
                <a:defRPr/>
              </a:pPr>
              <a:t>09.11.2015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F39828-DDE0-4772-BAC7-260B43DD3A96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3.jpeg"/><Relationship Id="rId2" Type="http://schemas.openxmlformats.org/officeDocument/2006/relationships/hyperlink" Target="http://www.rivnepost.rv.ua/m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s://www.flickr.com/photos/122273373@N05/20873253988/in/dateposted-public/" TargetMode="Externa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9478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Заборольська</a:t>
            </a:r>
            <a:br>
              <a:rPr lang="uk-UA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загальноосвітня школа І-ІІІ ступенів</a:t>
            </a:r>
            <a:br>
              <a:rPr lang="uk-UA" sz="3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Рівненської районної ради</a:t>
            </a:r>
            <a:br>
              <a:rPr lang="uk-UA" sz="3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Рівненської області</a:t>
            </a:r>
            <a:endParaRPr lang="ru-RU" sz="3600" b="1" i="1" dirty="0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6" name="Picture 2" descr="D:\Фотографії\SAM_5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8316415" cy="468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04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0"/>
            <a:ext cx="6588663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0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Депутат районної ради Марчук Алла Всеволодівна</a:t>
            </a:r>
            <a:endParaRPr lang="ru-RU" sz="3000" b="1" i="1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5122" name="Picture 2" descr="D:\Фотографії\Меценати\Садочок\SAM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11635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отографії\1 дзвоник\2015\SAM_6248.JPG"/>
          <p:cNvPicPr>
            <a:picLocks noChangeAspect="1" noChangeArrowheads="1"/>
          </p:cNvPicPr>
          <p:nvPr/>
        </p:nvPicPr>
        <p:blipFill>
          <a:blip r:embed="rId3" cstate="print"/>
          <a:srcRect l="21862" t="20148" r="24667" b="2142"/>
          <a:stretch>
            <a:fillRect/>
          </a:stretch>
        </p:blipFill>
        <p:spPr bwMode="auto">
          <a:xfrm>
            <a:off x="4900037" y="1612851"/>
            <a:ext cx="4243963" cy="347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Фотографії\1 дзвоник\2015\SAM_6271.JPG"/>
          <p:cNvPicPr>
            <a:picLocks noChangeAspect="1" noChangeArrowheads="1"/>
          </p:cNvPicPr>
          <p:nvPr/>
        </p:nvPicPr>
        <p:blipFill>
          <a:blip r:embed="rId4" cstate="print"/>
          <a:srcRect l="21650" t="17827" r="13776"/>
          <a:stretch>
            <a:fillRect/>
          </a:stretch>
        </p:blipFill>
        <p:spPr bwMode="auto">
          <a:xfrm>
            <a:off x="0" y="3356992"/>
            <a:ext cx="5148064" cy="368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0"/>
            <a:ext cx="309634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5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Підприємці</a:t>
            </a:r>
            <a:endParaRPr lang="ru-RU" sz="3500" b="1" i="1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6147" name="Picture 3" descr="D:\школі 35 років\Фото 35 років\Фото зі свята\SAM_5310.JPG"/>
          <p:cNvPicPr>
            <a:picLocks noChangeAspect="1" noChangeArrowheads="1"/>
          </p:cNvPicPr>
          <p:nvPr/>
        </p:nvPicPr>
        <p:blipFill>
          <a:blip r:embed="rId2" cstate="print"/>
          <a:srcRect l="15099" t="20449" r="14390"/>
          <a:stretch>
            <a:fillRect/>
          </a:stretch>
        </p:blipFill>
        <p:spPr bwMode="auto">
          <a:xfrm>
            <a:off x="0" y="692696"/>
            <a:ext cx="48750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12\Documents\Notes\О. С\SAM_4582.JPG"/>
          <p:cNvPicPr>
            <a:picLocks noChangeAspect="1" noChangeArrowheads="1"/>
          </p:cNvPicPr>
          <p:nvPr/>
        </p:nvPicPr>
        <p:blipFill>
          <a:blip r:embed="rId3" cstate="print"/>
          <a:srcRect t="4301" r="9807"/>
          <a:stretch>
            <a:fillRect/>
          </a:stretch>
        </p:blipFill>
        <p:spPr bwMode="auto">
          <a:xfrm>
            <a:off x="1691680" y="3573016"/>
            <a:ext cx="550397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Фотографії\Меценати\SAM_2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63938" y="981075"/>
            <a:ext cx="1841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482" name="Прямокутник 6"/>
          <p:cNvSpPr>
            <a:spLocks noChangeArrowheads="1"/>
          </p:cNvSpPr>
          <p:nvPr/>
        </p:nvSpPr>
        <p:spPr bwMode="auto">
          <a:xfrm>
            <a:off x="0" y="0"/>
            <a:ext cx="91440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3000" b="1" i="1" u="sng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І етап </a:t>
            </a:r>
          </a:p>
          <a:p>
            <a:pPr algn="just"/>
            <a:r>
              <a:rPr lang="uk-UA" sz="2800" b="1" i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Очікувані результати:</a:t>
            </a:r>
            <a:endParaRPr lang="ru-RU" sz="280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2800" b="1" i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2800" b="1" i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uk-UA" sz="280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•</a:t>
            </a:r>
            <a:r>
              <a:rPr lang="uk-UA" sz="280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</a:t>
            </a:r>
            <a:r>
              <a:rPr lang="uk-UA" sz="2800">
                <a:solidFill>
                  <a:srgbClr val="002060"/>
                </a:solidFill>
                <a:latin typeface="Gabriola" pitchFamily="82" charset="0"/>
              </a:rPr>
              <a:t>прийнято рішення про реалізацію проекту;</a:t>
            </a:r>
          </a:p>
          <a:p>
            <a:pPr algn="just" eaLnBrk="0" hangingPunct="0">
              <a:buFontTx/>
              <a:buChar char="•"/>
            </a:pPr>
            <a:endParaRPr lang="uk-UA" sz="2800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uk-UA" sz="3000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3000">
              <a:solidFill>
                <a:srgbClr val="002060"/>
              </a:solidFill>
              <a:latin typeface="Gabriola" pitchFamily="82" charset="0"/>
            </a:endParaRPr>
          </a:p>
          <a:p>
            <a:pPr algn="just" eaLnBrk="0" hangingPunct="0">
              <a:buFontTx/>
              <a:buChar char="•"/>
            </a:pPr>
            <a:endParaRPr lang="uk-UA" sz="2800">
              <a:solidFill>
                <a:srgbClr val="002060"/>
              </a:solidFill>
              <a:latin typeface="Gabriola" pitchFamily="82" charset="0"/>
            </a:endParaRPr>
          </a:p>
          <a:p>
            <a:pPr algn="just" eaLnBrk="0" hangingPunct="0">
              <a:buFontTx/>
              <a:buChar char="•"/>
            </a:pPr>
            <a:r>
              <a:rPr lang="uk-UA" sz="2800">
                <a:solidFill>
                  <a:srgbClr val="002060"/>
                </a:solidFill>
                <a:latin typeface="Gabriola" pitchFamily="82" charset="0"/>
              </a:rPr>
              <a:t> створено три робочі групи для забезпечення життєздатності проекту;</a:t>
            </a:r>
            <a:endParaRPr lang="ru-RU" sz="2800">
              <a:solidFill>
                <a:srgbClr val="002060"/>
              </a:solidFill>
              <a:latin typeface="Gabriola" pitchFamily="82" charset="0"/>
            </a:endParaRPr>
          </a:p>
          <a:p>
            <a:pPr algn="just" eaLnBrk="0" hangingPunct="0">
              <a:buFontTx/>
              <a:buChar char="•"/>
            </a:pPr>
            <a:r>
              <a:rPr lang="uk-UA" sz="2800">
                <a:solidFill>
                  <a:srgbClr val="002060"/>
                </a:solidFill>
                <a:latin typeface="Gabriola" pitchFamily="82" charset="0"/>
              </a:rPr>
              <a:t> вирішено питання щодо шляхів фінансування.</a:t>
            </a:r>
          </a:p>
        </p:txBody>
      </p:sp>
      <p:pic>
        <p:nvPicPr>
          <p:cNvPr id="8" name="Рисунок 7" descr="D:\школі 35 років\Фото 35 років\IMG_4056.JPG"/>
          <p:cNvPicPr/>
          <p:nvPr/>
        </p:nvPicPr>
        <p:blipFill>
          <a:blip r:embed="rId2" cstate="print"/>
          <a:srcRect t="14286" r="-237"/>
          <a:stretch>
            <a:fillRect/>
          </a:stretch>
        </p:blipFill>
        <p:spPr bwMode="auto">
          <a:xfrm>
            <a:off x="2653085" y="2281833"/>
            <a:ext cx="2088232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12\Desktop\Новая папка\SAM_54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0592" y="337716"/>
            <a:ext cx="2232248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12\Desktop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5805488"/>
            <a:ext cx="2962275" cy="533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486" name="Picture 23" descr="logo_krok za krok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5445125"/>
            <a:ext cx="1223962" cy="936625"/>
          </a:xfrm>
          <a:prstGeom prst="rect">
            <a:avLst/>
          </a:prstGeom>
          <a:solidFill>
            <a:srgbClr val="8CFC9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0" y="0"/>
            <a:ext cx="59801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000" b="1" i="1" u="sng">
                <a:solidFill>
                  <a:srgbClr val="002060"/>
                </a:solidFill>
                <a:latin typeface="Gabriola" pitchFamily="82" charset="0"/>
              </a:rPr>
              <a:t>ІІ етап </a:t>
            </a:r>
          </a:p>
          <a:p>
            <a:r>
              <a:rPr lang="uk-UA" sz="3000" b="1" i="1">
                <a:solidFill>
                  <a:srgbClr val="002060"/>
                </a:solidFill>
                <a:latin typeface="Gabriola" pitchFamily="82" charset="0"/>
              </a:rPr>
              <a:t>Очікуванні результати:</a:t>
            </a:r>
            <a:endParaRPr lang="ru-RU" sz="3000">
              <a:solidFill>
                <a:srgbClr val="002060"/>
              </a:solidFill>
              <a:latin typeface="Gabriola" pitchFamily="82" charset="0"/>
            </a:endParaRPr>
          </a:p>
          <a:p>
            <a:pPr>
              <a:buFont typeface="Arial" charset="0"/>
              <a:buChar char="•"/>
            </a:pPr>
            <a:r>
              <a:rPr lang="uk-UA" sz="3000">
                <a:solidFill>
                  <a:srgbClr val="002060"/>
                </a:solidFill>
                <a:latin typeface="Gabriola" pitchFamily="82" charset="0"/>
              </a:rPr>
              <a:t>оновлено навчально-матеріальну базу школи;</a:t>
            </a:r>
          </a:p>
          <a:p>
            <a:pPr>
              <a:buFont typeface="Arial" charset="0"/>
              <a:buChar char="•"/>
            </a:pPr>
            <a:endParaRPr lang="uk-UA" sz="3000">
              <a:solidFill>
                <a:srgbClr val="002060"/>
              </a:solidFill>
              <a:latin typeface="Gabriola" pitchFamily="82" charset="0"/>
            </a:endParaRPr>
          </a:p>
          <a:p>
            <a:pPr>
              <a:buFont typeface="Arial" charset="0"/>
              <a:buChar char="•"/>
            </a:pPr>
            <a:endParaRPr lang="ru-RU" sz="3000">
              <a:solidFill>
                <a:srgbClr val="002060"/>
              </a:solidFill>
              <a:latin typeface="Gabriola" pitchFamily="82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7" name="Picture 2" descr="D:\Фотографії\Навчально-матеріальна база\101_3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068960"/>
            <a:ext cx="4392488" cy="329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D:\Фотографії\Навчально-матеріальна база\101_3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556792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86836"/>
            <a:ext cx="88471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endParaRPr lang="uk-UA" sz="3000" b="1" i="1" dirty="0"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uk-UA" sz="3000" i="1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облаштовано  центр інформаційно-комунікаційних </a:t>
            </a:r>
            <a:r>
              <a:rPr lang="uk-UA" sz="3000" i="1" dirty="0" smtClean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технологій</a:t>
            </a:r>
            <a:endParaRPr lang="uk-UA" sz="3000" i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endParaRPr lang="uk-UA" sz="3000" i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3" descr="D:\Фотографії\Навчально-матеріальна база\101_3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348815" cy="2511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:\Фотографії\Навчально-матеріальна база\101_3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607" y="1560455"/>
            <a:ext cx="3216553" cy="241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G:\DCIM\100PHOTO\SAM_63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861048"/>
            <a:ext cx="3010753" cy="236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479925" y="-249238"/>
            <a:ext cx="184150" cy="95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uk-UA" sz="14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3000" b="1" i="1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      </a:t>
            </a:r>
            <a:r>
              <a:rPr lang="uk-UA" sz="3000" b="1" i="1" u="sng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ІІІ етап</a:t>
            </a:r>
            <a:endParaRPr lang="uk-UA" sz="3000" b="1" i="1" u="sng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/>
            <a:endParaRPr lang="uk-UA" sz="3000" b="1" i="1" u="sng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/>
            <a:r>
              <a:rPr lang="uk-UA" sz="2500" b="1" i="1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    </a:t>
            </a:r>
            <a:r>
              <a:rPr lang="uk-UA" sz="2800" b="1" i="1">
                <a:solidFill>
                  <a:srgbClr val="002060"/>
                </a:solidFill>
                <a:latin typeface="Gabriola" pitchFamily="82" charset="0"/>
              </a:rPr>
              <a:t>Очікуванні результати:</a:t>
            </a:r>
            <a:endParaRPr lang="ru-RU" sz="2800">
              <a:solidFill>
                <a:srgbClr val="002060"/>
              </a:solidFill>
              <a:latin typeface="Gabriola" pitchFamily="82" charset="0"/>
            </a:endParaRPr>
          </a:p>
          <a:p>
            <a:pPr algn="just" eaLnBrk="0" hangingPunct="0">
              <a:buFontTx/>
              <a:buChar char="•"/>
            </a:pPr>
            <a:r>
              <a:rPr lang="en-US" sz="280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>
                <a:solidFill>
                  <a:srgbClr val="002060"/>
                </a:solidFill>
                <a:latin typeface="Gabriola" pitchFamily="82" charset="0"/>
              </a:rPr>
              <a:t>р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</a:rPr>
              <a:t>езультати проекту широко висвітлені  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серед 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</a:rPr>
              <a:t>громад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и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</a:rPr>
              <a:t> села, 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002060"/>
                </a:solidFill>
                <a:latin typeface="Gabriola" pitchFamily="82" charset="0"/>
              </a:rPr>
              <a:t>в районі:</a:t>
            </a:r>
            <a:endParaRPr lang="ru-RU" sz="2800" b="1" i="1" u="sng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r>
              <a:rPr lang="ru-RU" sz="2000" b="1" i="1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        </a:t>
            </a:r>
            <a:r>
              <a:rPr lang="ru-RU" sz="2800" b="1" i="1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Звіт директора перед громадою</a:t>
            </a:r>
          </a:p>
          <a:p>
            <a:pPr algn="just" eaLnBrk="0" hangingPunct="0"/>
            <a:endParaRPr lang="uk-UA" sz="28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uk-UA" sz="2000" b="1" i="1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  <a:p>
            <a:pPr algn="just" eaLnBrk="0" hangingPunct="0"/>
            <a:endParaRPr lang="ru-RU" sz="2000" b="1" i="1" u="sng">
              <a:solidFill>
                <a:srgbClr val="002060"/>
              </a:solidFill>
              <a:latin typeface="Gabriola" pitchFamily="82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5121" name="Рисунок 2" descr="SAM_6115"/>
          <p:cNvPicPr>
            <a:picLocks noChangeAspect="1" noChangeArrowheads="1"/>
          </p:cNvPicPr>
          <p:nvPr/>
        </p:nvPicPr>
        <p:blipFill>
          <a:blip r:embed="rId2" cstate="print"/>
          <a:srcRect l="25897" t="24615" r="4353" b="10770"/>
          <a:stretch>
            <a:fillRect/>
          </a:stretch>
        </p:blipFill>
        <p:spPr bwMode="auto">
          <a:xfrm>
            <a:off x="2943638" y="2636912"/>
            <a:ext cx="3926219" cy="1759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981200" y="45720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3557" name="Прямокутник 8"/>
          <p:cNvSpPr>
            <a:spLocks noChangeArrowheads="1"/>
          </p:cNvSpPr>
          <p:nvPr/>
        </p:nvSpPr>
        <p:spPr bwMode="auto">
          <a:xfrm>
            <a:off x="179388" y="3141663"/>
            <a:ext cx="6497637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50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50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50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50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250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uk-UA" sz="280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буклети надруковано і розповсюджено;</a:t>
            </a:r>
          </a:p>
          <a:p>
            <a:pPr>
              <a:buFont typeface="Arial" charset="0"/>
              <a:buChar char="•"/>
            </a:pPr>
            <a:endParaRPr lang="uk-UA" sz="280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ru-RU" sz="2800">
              <a:latin typeface="Calibri" pitchFamily="34" charset="0"/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кутник 1"/>
          <p:cNvSpPr>
            <a:spLocks noChangeArrowheads="1"/>
          </p:cNvSpPr>
          <p:nvPr/>
        </p:nvSpPr>
        <p:spPr bwMode="auto">
          <a:xfrm>
            <a:off x="0" y="0"/>
            <a:ext cx="9144000" cy="67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en-US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r>
              <a:rPr lang="en-US" sz="25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ц</a:t>
            </a:r>
            <a:r>
              <a:rPr lang="ru-RU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ентр</a:t>
            </a:r>
            <a:r>
              <a:rPr lang="ru-RU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інформаційно-комунікаційних</a:t>
            </a:r>
            <a:r>
              <a:rPr lang="ru-RU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технологій</a:t>
            </a:r>
            <a:r>
              <a:rPr lang="ru-RU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готовий до надання послуг:</a:t>
            </a:r>
            <a:endParaRPr lang="en-US" sz="2800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sz="2800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sz="2500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ru-RU" b="1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lang="en-US" dirty="0">
              <a:solidFill>
                <a:srgbClr val="002060"/>
              </a:solidFill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/>
            <a:endParaRPr lang="ru-RU" dirty="0">
              <a:solidFill>
                <a:srgbClr val="002060"/>
              </a:solidFill>
              <a:latin typeface="Gabriola" pitchFamily="82" charset="0"/>
              <a:ea typeface="Calibri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en-US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стаття надрукована в </a:t>
            </a:r>
            <a:r>
              <a:rPr lang="uk-UA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райтижневику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«Слово і час»;</a:t>
            </a:r>
          </a:p>
          <a:p>
            <a:pPr algn="just" eaLnBrk="0" hangingPunct="0">
              <a:buFontTx/>
              <a:buChar char="•"/>
            </a:pP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г</a:t>
            </a:r>
            <a:r>
              <a:rPr lang="ru-RU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ромадсько-активна</a:t>
            </a:r>
            <a:r>
              <a:rPr lang="ru-RU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школа в </a:t>
            </a:r>
            <a:r>
              <a:rPr lang="ru-RU" sz="28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дії</a:t>
            </a:r>
            <a:r>
              <a:rPr lang="ru-RU" sz="28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:</a:t>
            </a:r>
          </a:p>
          <a:p>
            <a:pPr algn="just" eaLnBrk="0" hangingPunct="0"/>
            <a:r>
              <a:rPr lang="ru-RU" sz="2800" dirty="0" smtClean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                                                  </a:t>
            </a:r>
            <a:r>
              <a:rPr lang="ru-RU" sz="3600" dirty="0" smtClean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www.gash.ussf.kiev.ua</a:t>
            </a:r>
            <a:r>
              <a:rPr lang="ru-RU" sz="3200" dirty="0">
                <a:solidFill>
                  <a:srgbClr val="002060"/>
                </a:solidFill>
                <a:latin typeface="Gabriola" pitchFamily="82" charset="0"/>
                <a:ea typeface="Calibri" pitchFamily="34" charset="0"/>
              </a:rPr>
              <a:t> ;</a:t>
            </a:r>
            <a:endParaRPr lang="uk-UA" sz="2800" dirty="0">
              <a:solidFill>
                <a:srgbClr val="002060"/>
              </a:solidFill>
              <a:latin typeface="Gabriola" pitchFamily="82" charset="0"/>
              <a:ea typeface="Calibri" pitchFamily="34" charset="0"/>
            </a:endParaRPr>
          </a:p>
        </p:txBody>
      </p:sp>
      <p:pic>
        <p:nvPicPr>
          <p:cNvPr id="3" name="Рисунок 2" descr="G:\DCIM\100PHOTO\SAM_63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2693288" cy="1586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SAM_636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2457933" cy="162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SAM_636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140968"/>
            <a:ext cx="2673688" cy="165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0" y="0"/>
            <a:ext cx="52752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3000">
                <a:solidFill>
                  <a:srgbClr val="002060"/>
                </a:solidFill>
                <a:latin typeface="Gabriola" pitchFamily="82" charset="0"/>
                <a:ea typeface="Calibri" pitchFamily="34" charset="0"/>
                <a:cs typeface="Times New Roman" pitchFamily="18" charset="0"/>
              </a:rPr>
              <a:t>стаття надрукована в «Рівне Вечірнє»:</a:t>
            </a:r>
            <a:endParaRPr lang="ru-RU" sz="3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  <a:p>
            <a:pPr algn="ctr"/>
            <a:endParaRPr lang="ru-RU" sz="1400" b="1" i="1">
              <a:latin typeface="Gabriola" pitchFamily="82" charset="0"/>
            </a:endParaRPr>
          </a:p>
          <a:p>
            <a:pPr algn="ctr"/>
            <a:endParaRPr lang="ru-RU" sz="1400" b="1" i="1">
              <a:latin typeface="Gabriola" pitchFamily="82" charset="0"/>
            </a:endParaRPr>
          </a:p>
          <a:p>
            <a:pPr algn="ctr"/>
            <a:endParaRPr lang="ru-RU" sz="1600" b="1" i="1">
              <a:latin typeface="Gabriola" pitchFamily="82" charset="0"/>
            </a:endParaRPr>
          </a:p>
          <a:p>
            <a:pPr algn="ctr"/>
            <a:endParaRPr lang="ru-RU" sz="1600" b="1" i="1">
              <a:latin typeface="Gabriola" pitchFamily="82" charset="0"/>
            </a:endParaRPr>
          </a:p>
          <a:p>
            <a:pPr algn="ctr"/>
            <a:endParaRPr lang="ru-RU" sz="1600" b="1" i="1">
              <a:latin typeface="Gabriola" pitchFamily="82" charset="0"/>
            </a:endParaRPr>
          </a:p>
          <a:p>
            <a:pPr algn="ctr"/>
            <a:endParaRPr lang="ru-RU" sz="1600" b="1" i="1">
              <a:latin typeface="Gabriola" pitchFamily="82" charset="0"/>
            </a:endParaRPr>
          </a:p>
          <a:p>
            <a:pPr algn="ctr"/>
            <a:r>
              <a:rPr lang="ru-RU" sz="2000" b="1" i="1">
                <a:latin typeface="Gabriola" pitchFamily="82" charset="0"/>
              </a:rPr>
              <a:t>              Голова хоче вклонитися педагогам</a:t>
            </a:r>
          </a:p>
          <a:p>
            <a:pPr algn="ctr"/>
            <a:endParaRPr lang="ru-RU" sz="2000">
              <a:latin typeface="Gabriola" pitchFamily="82" charset="0"/>
            </a:endParaRPr>
          </a:p>
          <a:p>
            <a:r>
              <a:rPr lang="ru-RU">
                <a:latin typeface="Gabriola" pitchFamily="82" charset="0"/>
              </a:rPr>
              <a:t>	У сільській школі відкрили інформаційно-комп’ютерний центр</a:t>
            </a:r>
          </a:p>
          <a:p>
            <a:r>
              <a:rPr lang="ru-RU">
                <a:latin typeface="Gabriola" pitchFamily="82" charset="0"/>
              </a:rPr>
              <a:t>Дітлахи села Забороль в День знань отримали подарунок. У місцевій школі відкрили інформаційно-комп’ютерний центр, оснащений мультимедійним обладнанням</a:t>
            </a:r>
          </a:p>
          <a:p>
            <a:r>
              <a:rPr lang="ru-RU">
                <a:latin typeface="Gabriola" pitchFamily="82" charset="0"/>
              </a:rPr>
              <a:t>	Цьогоріч у Заборолі 26 учнів першого класу. Голова Рівненської обласної ради Михайло Кириллов привітав дітей, батьків і педагогів зі святом першого дзвоника та побажав першачкам бути старанними у навчанні.</a:t>
            </a:r>
          </a:p>
          <a:p>
            <a:r>
              <a:rPr lang="ru-RU">
                <a:latin typeface="Gabriola" pitchFamily="82" charset="0"/>
              </a:rPr>
              <a:t>	</a:t>
            </a:r>
            <a:r>
              <a:rPr lang="uk-UA">
                <a:latin typeface="Gabriola" pitchFamily="82" charset="0"/>
              </a:rPr>
              <a:t>— Нині потрібно вклонитися перед педагогами Рівненщини за їхні старання, за те, що витискають максимум з</a:t>
            </a:r>
            <a:r>
              <a:rPr lang="ru-RU">
                <a:latin typeface="Gabriola" pitchFamily="82" charset="0"/>
              </a:rPr>
              <a:t> </a:t>
            </a:r>
            <a:r>
              <a:rPr lang="uk-UA">
                <a:latin typeface="Gabriola" pitchFamily="82" charset="0"/>
              </a:rPr>
              <a:t>тієї матеріальної-технічної бази, яка є у</a:t>
            </a:r>
            <a:r>
              <a:rPr lang="ru-RU">
                <a:latin typeface="Gabriola" pitchFamily="82" charset="0"/>
              </a:rPr>
              <a:t> </a:t>
            </a:r>
            <a:r>
              <a:rPr lang="uk-UA">
                <a:latin typeface="Gabriola" pitchFamily="82" charset="0"/>
              </a:rPr>
              <a:t>навчальних закладах. </a:t>
            </a:r>
            <a:r>
              <a:rPr lang="ru-RU">
                <a:latin typeface="Gabriola" pitchFamily="82" charset="0"/>
              </a:rPr>
              <a:t>При цьому ми не стоїмо на місці. Навіть у період війни нам вдається добудовувати та реконструйовувати школи, поліпшувати умови, для того щоб навчальний процес був на належному рівні. Сьогодні, зокрема, відкрили інформаційно-комп’ютерний центр з новим мультимедійним обладнанням. Діти задоволені, і це головне, — зауважив Михайло Кириллов.</a:t>
            </a:r>
          </a:p>
          <a:p>
            <a:r>
              <a:rPr lang="ru-RU">
                <a:latin typeface="Gabriola" pitchFamily="82" charset="0"/>
              </a:rPr>
              <a:t>	Про це повідомила прес-служба Рівненської обласної ради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5603" name="Рисунок 4" descr="Обласна газета «Рівне вечірнє»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9275"/>
            <a:ext cx="52562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я 5"/>
          <p:cNvGraphicFramePr>
            <a:graphicFrameLocks noGrp="1"/>
          </p:cNvGraphicFramePr>
          <p:nvPr/>
        </p:nvGraphicFramePr>
        <p:xfrm>
          <a:off x="107950" y="908050"/>
          <a:ext cx="6096000" cy="31750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7723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1.9.2015|17:30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139254"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5607" name="Рисунок 22" descr="http://rivnepost.rv.ua/images/ar20.gif.pagespeed.ce.aExO77HlE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лас2">
            <a:hlinkClick r:id="rId5" tooltip="&quot;клас2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8779" y="341015"/>
            <a:ext cx="2298930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101_323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662" y="1056382"/>
            <a:ext cx="1944217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1979613" y="188913"/>
            <a:ext cx="36528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000" b="1" i="1">
                <a:solidFill>
                  <a:srgbClr val="002060"/>
                </a:solidFill>
                <a:latin typeface="Gabriola" pitchFamily="82" charset="0"/>
              </a:rPr>
              <a:t>Консультаційна підтримка</a:t>
            </a:r>
            <a:endParaRPr lang="ru-RU" sz="3000" b="1" i="1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4" name="Picture 6" descr="D:\Фотографії\ГАШ\SAM_6286.JPG"/>
          <p:cNvPicPr>
            <a:picLocks noChangeAspect="1" noChangeArrowheads="1"/>
          </p:cNvPicPr>
          <p:nvPr/>
        </p:nvPicPr>
        <p:blipFill>
          <a:blip r:embed="rId2" cstate="print"/>
          <a:srcRect l="16153" t="2381"/>
          <a:stretch>
            <a:fillRect/>
          </a:stretch>
        </p:blipFill>
        <p:spPr bwMode="auto">
          <a:xfrm>
            <a:off x="4572000" y="3499312"/>
            <a:ext cx="4467965" cy="335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:\Фотографії\ГАШ\SAM_6280.JPG"/>
          <p:cNvPicPr>
            <a:picLocks noChangeAspect="1" noChangeArrowheads="1"/>
          </p:cNvPicPr>
          <p:nvPr/>
        </p:nvPicPr>
        <p:blipFill>
          <a:blip r:embed="rId3" cstate="print"/>
          <a:srcRect l="5113" t="13631" r="9051"/>
          <a:stretch>
            <a:fillRect/>
          </a:stretch>
        </p:blipFill>
        <p:spPr bwMode="auto">
          <a:xfrm>
            <a:off x="107504" y="764704"/>
            <a:ext cx="521189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60648"/>
            <a:ext cx="31790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i="1" dirty="0" smtClean="0">
                <a:solidFill>
                  <a:srgbClr val="002060"/>
                </a:solidFill>
                <a:latin typeface="Gabriola" pitchFamily="82" charset="0"/>
              </a:rPr>
              <a:t>Питання до вирішення </a:t>
            </a:r>
            <a:endParaRPr lang="ru-RU" sz="30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1026" name="Picture 2" descr="C:\Users\12\Pictures\Новая папка (3)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81536"/>
            <a:ext cx="8990389" cy="4176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55776" y="1916832"/>
            <a:ext cx="372249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i="1" u="sng" dirty="0" smtClean="0">
                <a:solidFill>
                  <a:srgbClr val="002060"/>
                </a:solidFill>
                <a:latin typeface="Gabriola" pitchFamily="82" charset="0"/>
              </a:rPr>
              <a:t>Підключення до Інтернету</a:t>
            </a:r>
            <a:endParaRPr lang="ru-RU" sz="3200" b="1" i="1" u="sng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:\DCIM\100PHOTO\SAM_63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933056"/>
            <a:ext cx="424815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6381750"/>
            <a:ext cx="89630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100"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ЗАБОРОЛЬ </a:t>
            </a:r>
            <a:r>
              <a:rPr lang="uk-UA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uk-UA" sz="1100">
                <a:latin typeface="Century Schoolbook" pitchFamily="18" charset="0"/>
                <a:ea typeface="Calibri" pitchFamily="34" charset="0"/>
                <a:cs typeface="Times New Roman" pitchFamily="18" charset="0"/>
              </a:rPr>
              <a:t> 2015</a:t>
            </a:r>
            <a:endParaRPr lang="uk-UA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uk-UA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uk-UA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uk-UA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Всеукраїнський фонд  «Крок за кроком»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роект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Розвиток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громад 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шляхом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упровадження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«Школа як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осередок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розвитку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громади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algn="ctr" eaLnBrk="0" hangingPunct="0"/>
            <a:endParaRPr lang="uk-UA" b="1" i="1" u="sng" dirty="0">
              <a:latin typeface="Century Schoolbook" pitchFamily="18" charset="0"/>
            </a:endParaRPr>
          </a:p>
          <a:p>
            <a:pPr algn="ctr" eaLnBrk="0" hangingPunct="0"/>
            <a:r>
              <a:rPr lang="uk-UA" sz="3000" b="1" i="1" u="sng" dirty="0">
                <a:solidFill>
                  <a:srgbClr val="002060"/>
                </a:solidFill>
                <a:latin typeface="Gabriola" pitchFamily="82" charset="0"/>
              </a:rPr>
              <a:t>Назва шкільного </a:t>
            </a:r>
            <a:r>
              <a:rPr lang="uk-UA" sz="3000" b="1" i="1" u="sng" dirty="0" smtClean="0">
                <a:solidFill>
                  <a:srgbClr val="002060"/>
                </a:solidFill>
                <a:latin typeface="Gabriola" pitchFamily="82" charset="0"/>
              </a:rPr>
              <a:t>проекту</a:t>
            </a:r>
            <a:endParaRPr lang="ru-RU" sz="3000" b="1" dirty="0">
              <a:solidFill>
                <a:srgbClr val="002060"/>
              </a:solidFill>
              <a:latin typeface="Gabriola" pitchFamily="82" charset="0"/>
            </a:endParaRPr>
          </a:p>
          <a:p>
            <a:pPr algn="ctr" eaLnBrk="0" hangingPunct="0"/>
            <a:r>
              <a:rPr lang="uk-UA" sz="2800" b="1" dirty="0">
                <a:solidFill>
                  <a:srgbClr val="002060"/>
                </a:solidFill>
                <a:latin typeface="Gabriola" pitchFamily="82" charset="0"/>
              </a:rPr>
              <a:t>«Створення центру </a:t>
            </a:r>
            <a:endParaRPr lang="ru-RU" sz="2800" b="1" dirty="0">
              <a:solidFill>
                <a:srgbClr val="002060"/>
              </a:solidFill>
              <a:latin typeface="Gabriola" pitchFamily="82" charset="0"/>
            </a:endParaRPr>
          </a:p>
          <a:p>
            <a:pPr algn="ctr" eaLnBrk="0" hangingPunct="0"/>
            <a:r>
              <a:rPr lang="uk-UA" sz="2800" b="1" dirty="0">
                <a:solidFill>
                  <a:srgbClr val="002060"/>
                </a:solidFill>
                <a:latin typeface="Gabriola" pitchFamily="82" charset="0"/>
              </a:rPr>
              <a:t>інформаційно-комунікаційних технологій </a:t>
            </a:r>
          </a:p>
          <a:p>
            <a:pPr algn="ctr" eaLnBrk="0" hangingPunct="0"/>
            <a:r>
              <a:rPr lang="uk-UA" sz="2800" b="1" dirty="0">
                <a:solidFill>
                  <a:srgbClr val="002060"/>
                </a:solidFill>
                <a:latin typeface="Gabriola" pitchFamily="82" charset="0"/>
              </a:rPr>
              <a:t>для інтеграції у європейський освітній простір»</a:t>
            </a:r>
            <a:endParaRPr lang="ru-RU" sz="28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14341" name="Picture 25" descr="Pro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2656"/>
            <a:ext cx="218598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3" descr="logo_krok za krok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3" y="0"/>
            <a:ext cx="1224136" cy="965676"/>
          </a:xfrm>
          <a:prstGeom prst="rect">
            <a:avLst/>
          </a:prstGeom>
          <a:solidFill>
            <a:srgbClr val="8CFC9F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24" descr="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60648"/>
            <a:ext cx="1800200" cy="6480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5013176"/>
            <a:ext cx="2592288" cy="5539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Термін реалізації</a:t>
            </a:r>
            <a:endParaRPr lang="ru-RU" sz="3000" b="1" i="1" u="sng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5436096" y="5589240"/>
            <a:ext cx="3324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Лютий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–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вересень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2015 року, 8 </a:t>
            </a:r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місяців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itchFamily="82" charset="0"/>
              </a:rPr>
              <a:t> 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ий сувій 2"/>
          <p:cNvSpPr/>
          <p:nvPr/>
        </p:nvSpPr>
        <p:spPr>
          <a:xfrm>
            <a:off x="1475656" y="0"/>
            <a:ext cx="6048672" cy="1033272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500" b="1" i="1" dirty="0" smtClean="0">
                <a:solidFill>
                  <a:srgbClr val="002060"/>
                </a:solidFill>
                <a:latin typeface="Gabriola" pitchFamily="82" charset="0"/>
              </a:rPr>
              <a:t>Моніторинг та оцінювання </a:t>
            </a:r>
            <a:endParaRPr lang="ru-RU" sz="35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2052" name="Picture 4" descr="D:\Фотографії\Атестація\101_1300.JPG"/>
          <p:cNvPicPr>
            <a:picLocks noChangeAspect="1" noChangeArrowheads="1"/>
          </p:cNvPicPr>
          <p:nvPr/>
        </p:nvPicPr>
        <p:blipFill>
          <a:blip r:embed="rId2" cstate="print"/>
          <a:srcRect l="23745" t="22877" r="-952" b="11035"/>
          <a:stretch>
            <a:fillRect/>
          </a:stretch>
        </p:blipFill>
        <p:spPr bwMode="auto">
          <a:xfrm>
            <a:off x="0" y="1268759"/>
            <a:ext cx="4499992" cy="288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Фотографії\Атестація\SAM_4705.JPG"/>
          <p:cNvPicPr>
            <a:picLocks noChangeAspect="1" noChangeArrowheads="1"/>
          </p:cNvPicPr>
          <p:nvPr/>
        </p:nvPicPr>
        <p:blipFill>
          <a:blip r:embed="rId3" cstate="print"/>
          <a:srcRect l="13387" t="9401" r="17313" b="17800"/>
          <a:stretch>
            <a:fillRect/>
          </a:stretch>
        </p:blipFill>
        <p:spPr bwMode="auto">
          <a:xfrm>
            <a:off x="4283968" y="3986163"/>
            <a:ext cx="4860032" cy="287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Фотографії\Атестація\SAM_4698.JPG"/>
          <p:cNvPicPr>
            <a:picLocks noChangeAspect="1" noChangeArrowheads="1"/>
          </p:cNvPicPr>
          <p:nvPr/>
        </p:nvPicPr>
        <p:blipFill>
          <a:blip r:embed="rId4" cstate="print"/>
          <a:srcRect t="3801" r="11413"/>
          <a:stretch>
            <a:fillRect/>
          </a:stretch>
        </p:blipFill>
        <p:spPr bwMode="auto">
          <a:xfrm>
            <a:off x="4310743" y="1196751"/>
            <a:ext cx="4833257" cy="295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Фотографії\Атестація\SAM_4710.JPG"/>
          <p:cNvPicPr>
            <a:picLocks noChangeAspect="1" noChangeArrowheads="1"/>
          </p:cNvPicPr>
          <p:nvPr/>
        </p:nvPicPr>
        <p:blipFill>
          <a:blip r:embed="rId5" cstate="print"/>
          <a:srcRect l="20075" t="1001" r="17713"/>
          <a:stretch>
            <a:fillRect/>
          </a:stretch>
        </p:blipFill>
        <p:spPr bwMode="auto">
          <a:xfrm>
            <a:off x="179512" y="3862812"/>
            <a:ext cx="3995936" cy="299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0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000" b="1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r>
              <a:rPr lang="uk-UA" sz="3000" b="1" dirty="0" smtClean="0">
                <a:solidFill>
                  <a:srgbClr val="002060"/>
                </a:solidFill>
                <a:latin typeface="Gabriola" pitchFamily="82" charset="0"/>
              </a:rPr>
              <a:t>Проведено на загальношкільній конференцій анкетування  </a:t>
            </a:r>
            <a:r>
              <a:rPr lang="uk-UA" sz="3000" b="1" dirty="0" smtClean="0">
                <a:solidFill>
                  <a:srgbClr val="002060"/>
                </a:solidFill>
                <a:latin typeface="Gabriola" pitchFamily="82" charset="0"/>
              </a:rPr>
              <a:t> </a:t>
            </a:r>
            <a:endParaRPr lang="ru-RU" sz="3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3" name="Picture 2" descr="D:\Фотографії\Загальношкільні збори 2014\100_9560.JPG"/>
          <p:cNvPicPr>
            <a:picLocks noChangeAspect="1" noChangeArrowheads="1"/>
          </p:cNvPicPr>
          <p:nvPr/>
        </p:nvPicPr>
        <p:blipFill>
          <a:blip r:embed="rId2" cstate="print"/>
          <a:srcRect t="23540" r="30155"/>
          <a:stretch>
            <a:fillRect/>
          </a:stretch>
        </p:blipFill>
        <p:spPr bwMode="auto">
          <a:xfrm>
            <a:off x="107504" y="1700808"/>
            <a:ext cx="4351862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Users\12\Desktop\Новая папка\IMG_4597.JPG"/>
          <p:cNvPicPr>
            <a:picLocks noChangeAspect="1" noChangeArrowheads="1"/>
          </p:cNvPicPr>
          <p:nvPr/>
        </p:nvPicPr>
        <p:blipFill>
          <a:blip r:embed="rId3" cstate="print"/>
          <a:srcRect t="39500" r="35038"/>
          <a:stretch>
            <a:fillRect/>
          </a:stretch>
        </p:blipFill>
        <p:spPr bwMode="auto">
          <a:xfrm>
            <a:off x="4572000" y="3212976"/>
            <a:ext cx="4572000" cy="319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ічка лицем донизу 4"/>
          <p:cNvSpPr/>
          <p:nvPr/>
        </p:nvSpPr>
        <p:spPr>
          <a:xfrm>
            <a:off x="1331640" y="0"/>
            <a:ext cx="6552728" cy="612648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3500" b="1" i="1" dirty="0" smtClean="0">
                <a:solidFill>
                  <a:srgbClr val="002060"/>
                </a:solidFill>
                <a:latin typeface="Gabriola" pitchFamily="82" charset="0"/>
              </a:rPr>
              <a:t>Три досягнення </a:t>
            </a:r>
            <a:endParaRPr lang="ru-RU" sz="3500" b="1" i="1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dirty="0"/>
          </a:p>
        </p:txBody>
      </p:sp>
      <p:pic>
        <p:nvPicPr>
          <p:cNvPr id="3074" name="Picture 2" descr="D:\Фотографії\Випускний\2015\SAM_5978.JPG"/>
          <p:cNvPicPr>
            <a:picLocks noChangeAspect="1" noChangeArrowheads="1"/>
          </p:cNvPicPr>
          <p:nvPr/>
        </p:nvPicPr>
        <p:blipFill>
          <a:blip r:embed="rId2" cstate="print"/>
          <a:srcRect l="25588" t="24821" r="37400"/>
          <a:stretch>
            <a:fillRect/>
          </a:stretch>
        </p:blipFill>
        <p:spPr bwMode="auto">
          <a:xfrm>
            <a:off x="4716016" y="836712"/>
            <a:ext cx="1656184" cy="1893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Овал 7"/>
          <p:cNvSpPr/>
          <p:nvPr/>
        </p:nvSpPr>
        <p:spPr>
          <a:xfrm>
            <a:off x="2915816" y="2924944"/>
            <a:ext cx="2952328" cy="158417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Заборольська ЗОШ І-ІІІ ступенів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27784" y="1124744"/>
            <a:ext cx="2088232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endParaRPr lang="uk-UA" dirty="0" smtClean="0"/>
          </a:p>
          <a:p>
            <a:pPr marL="0" lvl="1"/>
            <a:r>
              <a:rPr lang="uk-UA" sz="2200" b="1" dirty="0" smtClean="0">
                <a:solidFill>
                  <a:srgbClr val="002060"/>
                </a:solidFill>
                <a:latin typeface="Gabriola" pitchFamily="82" charset="0"/>
              </a:rPr>
              <a:t>Партнерство</a:t>
            </a:r>
          </a:p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67544" y="3212976"/>
            <a:ext cx="1872208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endParaRPr lang="uk-UA" dirty="0" smtClean="0"/>
          </a:p>
          <a:p>
            <a:pPr marL="0" lvl="1" algn="ctr"/>
            <a:r>
              <a:rPr lang="uk-UA" sz="2500" b="1" dirty="0" smtClean="0">
                <a:solidFill>
                  <a:srgbClr val="002060"/>
                </a:solidFill>
                <a:latin typeface="Gabriola" pitchFamily="82" charset="0"/>
              </a:rPr>
              <a:t>Лідерство</a:t>
            </a:r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228184" y="3140968"/>
            <a:ext cx="1872208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marL="0" lvl="1" algn="ctr"/>
            <a:endParaRPr lang="uk-UA" dirty="0" smtClean="0"/>
          </a:p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Gabriola" pitchFamily="82" charset="0"/>
              </a:rPr>
              <a:t>Залучення батьків</a:t>
            </a:r>
            <a:endParaRPr lang="ru-RU" sz="24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3075" name="Picture 3" descr="D:\Фотографії\Діти\SAM_6356.JPG"/>
          <p:cNvPicPr>
            <a:picLocks noChangeAspect="1" noChangeArrowheads="1"/>
          </p:cNvPicPr>
          <p:nvPr/>
        </p:nvPicPr>
        <p:blipFill>
          <a:blip r:embed="rId3" cstate="print"/>
          <a:srcRect l="12988" t="19226" r="16138"/>
          <a:stretch>
            <a:fillRect/>
          </a:stretch>
        </p:blipFill>
        <p:spPr bwMode="auto">
          <a:xfrm>
            <a:off x="0" y="4365104"/>
            <a:ext cx="3212035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D:\Фотографії\Розминка від чемпіона\SAM_2870.JPG"/>
          <p:cNvPicPr>
            <a:picLocks noChangeAspect="1" noChangeArrowheads="1"/>
          </p:cNvPicPr>
          <p:nvPr/>
        </p:nvPicPr>
        <p:blipFill>
          <a:blip r:embed="rId4" cstate="print"/>
          <a:srcRect l="5113" t="25851" r="9051"/>
          <a:stretch>
            <a:fillRect/>
          </a:stretch>
        </p:blipFill>
        <p:spPr bwMode="auto">
          <a:xfrm>
            <a:off x="5586374" y="4365104"/>
            <a:ext cx="3403160" cy="220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57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D:\Фотографії\Вчителі\110_7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6906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школі 35 років\Фото 35 років\IMG_4025.JPG"/>
          <p:cNvPicPr>
            <a:picLocks noChangeAspect="1" noChangeArrowheads="1"/>
          </p:cNvPicPr>
          <p:nvPr/>
        </p:nvPicPr>
        <p:blipFill>
          <a:blip r:embed="rId4" cstate="print"/>
          <a:srcRect t="30153" r="-161"/>
          <a:stretch>
            <a:fillRect/>
          </a:stretch>
        </p:blipFill>
        <p:spPr bwMode="auto">
          <a:xfrm>
            <a:off x="0" y="2060848"/>
            <a:ext cx="4176464" cy="218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D:\Фотографії\Вчителі\Нарада\100_5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564904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ocuments\IMG_20141017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1670">
            <a:off x="276106" y="652808"/>
            <a:ext cx="2149307" cy="310773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387259">
            <a:off x="1514669" y="434633"/>
            <a:ext cx="2257196" cy="319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79104">
            <a:off x="2920586" y="239505"/>
            <a:ext cx="2342211" cy="331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95462">
            <a:off x="4670605" y="68230"/>
            <a:ext cx="2395732" cy="33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372200" y="0"/>
            <a:ext cx="2448272" cy="346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кутник 8"/>
          <p:cNvSpPr/>
          <p:nvPr/>
        </p:nvSpPr>
        <p:spPr>
          <a:xfrm>
            <a:off x="0" y="4005065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2011 – 2012 н. р. – ІІ місце в районному конкурсі «Кращий ЗНЗ року»;</a:t>
            </a:r>
            <a:endParaRPr lang="ru-RU" sz="2200" b="1" i="1" dirty="0" smtClean="0">
              <a:solidFill>
                <a:prstClr val="black"/>
              </a:solidFill>
              <a:latin typeface="Gabriola" pitchFamily="82" charset="0"/>
              <a:cs typeface="Arial" pitchFamily="34" charset="0"/>
            </a:endParaRPr>
          </a:p>
          <a:p>
            <a:pPr lvl="0" indent="450850" algn="just" eaLnBrk="0" hangingPunct="0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2012 – 2013 н. р.  – І місце в районному конкурсі «Кращий ЗНЗ року»;</a:t>
            </a:r>
            <a:endParaRPr lang="ru-RU" sz="2200" b="1" i="1" dirty="0" smtClean="0">
              <a:solidFill>
                <a:prstClr val="black"/>
              </a:solidFill>
              <a:latin typeface="Gabriola" pitchFamily="82" charset="0"/>
              <a:cs typeface="Arial" pitchFamily="34" charset="0"/>
            </a:endParaRPr>
          </a:p>
          <a:p>
            <a:pPr lvl="0" indent="450850" algn="just" eaLnBrk="0" hangingPunct="0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2013 р. – перемога у ІІ етапі національного проекту «Відкритий світ»;</a:t>
            </a:r>
            <a:endParaRPr lang="ru-RU" sz="2200" b="1" i="1" dirty="0" smtClean="0">
              <a:solidFill>
                <a:prstClr val="black"/>
              </a:solidFill>
              <a:latin typeface="Gabriola" pitchFamily="82" charset="0"/>
              <a:cs typeface="Arial" pitchFamily="34" charset="0"/>
            </a:endParaRPr>
          </a:p>
          <a:p>
            <a:pPr lvl="0" indent="450850" algn="just" eaLnBrk="0" hangingPunct="0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2015 р. – перемога </a:t>
            </a:r>
            <a:r>
              <a:rPr lang="uk-UA" sz="2200" b="1" i="1" dirty="0" err="1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перемога</a:t>
            </a:r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у проекті «Школа як осередок розвитку громади»</a:t>
            </a:r>
          </a:p>
          <a:p>
            <a:pPr lvl="0" indent="450850" algn="just" eaLnBrk="0" hangingPunct="0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cs typeface="Times New Roman" pitchFamily="18" charset="0"/>
              </a:rPr>
              <a:t>2015 р. – І місце  у Всеукраїнській олімпіаді з астрономії</a:t>
            </a:r>
          </a:p>
          <a:p>
            <a:pPr lvl="0" indent="450850" algn="just" eaLnBrk="0" hangingPunct="0"/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cs typeface="Times New Roman" pitchFamily="18" charset="0"/>
              </a:rPr>
              <a:t>2015-2016 н. р – І місце у конкурсі-огляді </a:t>
            </a:r>
            <a:r>
              <a:rPr lang="uk-UA" sz="2200" b="1" i="1" dirty="0" err="1" smtClean="0">
                <a:solidFill>
                  <a:srgbClr val="0F243E"/>
                </a:solidFill>
                <a:latin typeface="Gabriola" pitchFamily="82" charset="0"/>
                <a:cs typeface="Times New Roman" pitchFamily="18" charset="0"/>
              </a:rPr>
              <a:t>“Кращий</a:t>
            </a:r>
            <a:r>
              <a:rPr lang="uk-UA" sz="2200" b="1" i="1" dirty="0" smtClean="0">
                <a:solidFill>
                  <a:srgbClr val="0F243E"/>
                </a:solidFill>
                <a:latin typeface="Gabriola" pitchFamily="82" charset="0"/>
                <a:cs typeface="Times New Roman" pitchFamily="18" charset="0"/>
              </a:rPr>
              <a:t> загальноосвітній навчальний заклад району 2015 </a:t>
            </a:r>
            <a:r>
              <a:rPr lang="uk-UA" sz="2200" b="1" i="1" dirty="0" err="1" smtClean="0">
                <a:solidFill>
                  <a:srgbClr val="0F243E"/>
                </a:solidFill>
                <a:latin typeface="Gabriola" pitchFamily="82" charset="0"/>
                <a:cs typeface="Times New Roman" pitchFamily="18" charset="0"/>
              </a:rPr>
              <a:t>року”</a:t>
            </a:r>
            <a:endParaRPr lang="uk-UA" sz="2200" b="1" i="1" dirty="0" smtClean="0">
              <a:solidFill>
                <a:srgbClr val="0F243E"/>
              </a:solidFill>
              <a:latin typeface="Gabriola" pitchFamily="82" charset="0"/>
              <a:cs typeface="Times New Roman" pitchFamily="18" charset="0"/>
            </a:endParaRPr>
          </a:p>
          <a:p>
            <a:pPr lvl="0" indent="450850" algn="just" eaLnBrk="0" hangingPunct="0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Фотографії\день фізкультурника\100_9301.JPG"/>
          <p:cNvPicPr>
            <a:picLocks noChangeAspect="1" noChangeArrowheads="1"/>
          </p:cNvPicPr>
          <p:nvPr/>
        </p:nvPicPr>
        <p:blipFill>
          <a:blip r:embed="rId2" cstate="print"/>
          <a:srcRect l="40550" t="31100" r="7476" b="15981"/>
          <a:stretch>
            <a:fillRect/>
          </a:stretch>
        </p:blipFill>
        <p:spPr bwMode="auto">
          <a:xfrm>
            <a:off x="179512" y="0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графії\Вчителі\SAM_0979.JPG"/>
          <p:cNvPicPr>
            <a:picLocks noChangeAspect="1" noChangeArrowheads="1"/>
          </p:cNvPicPr>
          <p:nvPr/>
        </p:nvPicPr>
        <p:blipFill>
          <a:blip r:embed="rId3" cstate="print"/>
          <a:srcRect l="29525" t="20600" r="20075" b="22700"/>
          <a:stretch>
            <a:fillRect/>
          </a:stretch>
        </p:blipFill>
        <p:spPr bwMode="auto">
          <a:xfrm>
            <a:off x="5506714" y="3140968"/>
            <a:ext cx="363728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Фотографії\Вчителі\SAM_0974.JPG"/>
          <p:cNvPicPr>
            <a:picLocks noChangeAspect="1" noChangeArrowheads="1"/>
          </p:cNvPicPr>
          <p:nvPr/>
        </p:nvPicPr>
        <p:blipFill>
          <a:blip r:embed="rId4" cstate="print"/>
          <a:srcRect l="24800" t="34650" r="23225" b="19151"/>
          <a:stretch>
            <a:fillRect/>
          </a:stretch>
        </p:blipFill>
        <p:spPr bwMode="auto">
          <a:xfrm>
            <a:off x="4499484" y="0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Фотографії\Учитель року\SAM_5547.JPG"/>
          <p:cNvPicPr>
            <a:picLocks noChangeAspect="1" noChangeArrowheads="1"/>
          </p:cNvPicPr>
          <p:nvPr/>
        </p:nvPicPr>
        <p:blipFill>
          <a:blip r:embed="rId5" cstate="print"/>
          <a:srcRect l="37864" t="16145" r="28809"/>
          <a:stretch>
            <a:fillRect/>
          </a:stretch>
        </p:blipFill>
        <p:spPr bwMode="auto">
          <a:xfrm>
            <a:off x="2627784" y="2708920"/>
            <a:ext cx="213509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Фотографії\Останній дзвоник\Останній дзвоник 2015\IMG_4440.JPG"/>
          <p:cNvPicPr>
            <a:picLocks noChangeAspect="1" noChangeArrowheads="1"/>
          </p:cNvPicPr>
          <p:nvPr/>
        </p:nvPicPr>
        <p:blipFill>
          <a:blip r:embed="rId6" cstate="print"/>
          <a:srcRect l="26775" t="31100" r="34638"/>
          <a:stretch>
            <a:fillRect/>
          </a:stretch>
        </p:blipFill>
        <p:spPr bwMode="auto">
          <a:xfrm>
            <a:off x="0" y="3068960"/>
            <a:ext cx="2829378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D:\Фотографії\Вчителі\Нагородження 2015\101_3084.JPG"/>
          <p:cNvPicPr>
            <a:picLocks noChangeAspect="1" noChangeArrowheads="1"/>
          </p:cNvPicPr>
          <p:nvPr/>
        </p:nvPicPr>
        <p:blipFill>
          <a:blip r:embed="rId7" cstate="print"/>
          <a:srcRect l="23625" t="8421" r="36770" b="-399"/>
          <a:stretch>
            <a:fillRect/>
          </a:stretch>
        </p:blipFill>
        <p:spPr bwMode="auto">
          <a:xfrm>
            <a:off x="4355976" y="4098690"/>
            <a:ext cx="1584176" cy="275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\Pictures\Новая папка (2)\005.jpg"/>
          <p:cNvPicPr>
            <a:picLocks noChangeAspect="1" noChangeArrowheads="1"/>
          </p:cNvPicPr>
          <p:nvPr/>
        </p:nvPicPr>
        <p:blipFill>
          <a:blip r:embed="rId2" cstate="print"/>
          <a:srcRect l="3314" t="6544" r="5147"/>
          <a:stretch>
            <a:fillRect/>
          </a:stretch>
        </p:blipFill>
        <p:spPr bwMode="auto">
          <a:xfrm>
            <a:off x="0" y="-18362"/>
            <a:ext cx="9144000" cy="6876362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592434"/>
            <a:ext cx="2880320" cy="2117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Фотографії\Садочок\SAM_2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19" y="270892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отографії\день фізкультурника\100_9371.JPG"/>
          <p:cNvPicPr>
            <a:picLocks noChangeAspect="1" noChangeArrowheads="1"/>
          </p:cNvPicPr>
          <p:nvPr/>
        </p:nvPicPr>
        <p:blipFill>
          <a:blip r:embed="rId5" cstate="print"/>
          <a:srcRect l="6615" t="16380" r="17786" b="19361"/>
          <a:stretch>
            <a:fillRect/>
          </a:stretch>
        </p:blipFill>
        <p:spPr bwMode="auto">
          <a:xfrm>
            <a:off x="0" y="3789040"/>
            <a:ext cx="4136333" cy="2708920"/>
          </a:xfrm>
          <a:prstGeom prst="rect">
            <a:avLst/>
          </a:prstGeom>
          <a:noFill/>
        </p:spPr>
      </p:pic>
      <p:pic>
        <p:nvPicPr>
          <p:cNvPr id="38914" name="Picture 2" descr="D:\Фотографії\1 дзвоник\2015\SAM_6275.JPG"/>
          <p:cNvPicPr>
            <a:picLocks noChangeAspect="1" noChangeArrowheads="1"/>
          </p:cNvPicPr>
          <p:nvPr/>
        </p:nvPicPr>
        <p:blipFill>
          <a:blip r:embed="rId6" cstate="print"/>
          <a:srcRect l="20863" t="3839"/>
          <a:stretch>
            <a:fillRect/>
          </a:stretch>
        </p:blipFill>
        <p:spPr bwMode="auto">
          <a:xfrm>
            <a:off x="6091341" y="2708920"/>
            <a:ext cx="305265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0"/>
            <a:ext cx="8229600" cy="1143000"/>
          </a:xfrm>
        </p:spPr>
        <p:txBody>
          <a:bodyPr/>
          <a:lstStyle/>
          <a:p>
            <a:r>
              <a:rPr lang="uk-UA" b="1" i="1" dirty="0" err="1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“Школа</a:t>
            </a:r>
            <a:r>
              <a:rPr lang="uk-UA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- наш спільний </a:t>
            </a:r>
            <a:r>
              <a:rPr lang="uk-UA" b="1" i="1" dirty="0" err="1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дім”</a:t>
            </a:r>
            <a:endParaRPr lang="ru-RU" b="1" i="1" dirty="0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</p:txBody>
      </p:sp>
      <p:pic>
        <p:nvPicPr>
          <p:cNvPr id="44035" name="Picture 3" descr="C:\Users\12\Desktop\Новая папка\IMG_4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855" y="1052736"/>
            <a:ext cx="5344145" cy="400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2\Desktop\Новая папка\100_9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3212976"/>
            <a:ext cx="5048252" cy="378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7" name="Picture 5" descr="C:\Users\12\Desktop\Новая папка\SAM_2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429132"/>
            <a:ext cx="464347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961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i="1" dirty="0" smtClean="0">
                <a:solidFill>
                  <a:srgbClr val="002060"/>
                </a:solidFill>
                <a:latin typeface="Gabriola" pitchFamily="82" charset="0"/>
              </a:rPr>
              <a:t>Облаштування внутрішніх туалетів</a:t>
            </a:r>
            <a:endParaRPr lang="ru-RU" sz="33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91138" name="Picture 2" descr="D:\Фотографії\Новая папка\SAM_5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779912" cy="282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39" name="Picture 3" descr="D:\Фотографії\Новая папка\SAM_5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5"/>
            <a:ext cx="2448272" cy="434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D:\Фотографії\Новая папка\SAM_5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6088" y="2207761"/>
            <a:ext cx="2349564" cy="417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1310" y="188640"/>
            <a:ext cx="7266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Gabriola" pitchFamily="82" charset="0"/>
              </a:rPr>
              <a:t>Замінено віконні блоки на енергозберігаючі</a:t>
            </a:r>
            <a:endParaRPr lang="ru-RU" sz="4000" b="1" i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90115" name="Picture 3" descr="D:\Фотографії\Новая папка\SAM_5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1" y="2348880"/>
            <a:ext cx="4960025" cy="279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6" name="Picture 4" descr="D:\Фотографії\Новая папка\SAM_5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7642" y="3861048"/>
            <a:ext cx="511635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Фотографії\SAM_5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362" y="980728"/>
            <a:ext cx="5083638" cy="286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графії\ГАШ\100_9913.JPG"/>
          <p:cNvPicPr>
            <a:picLocks noChangeAspect="1" noChangeArrowheads="1"/>
          </p:cNvPicPr>
          <p:nvPr/>
        </p:nvPicPr>
        <p:blipFill>
          <a:blip r:embed="rId2" cstate="print"/>
          <a:srcRect t="22280" r="15036"/>
          <a:stretch>
            <a:fillRect/>
          </a:stretch>
        </p:blipFill>
        <p:spPr bwMode="auto">
          <a:xfrm>
            <a:off x="107503" y="683483"/>
            <a:ext cx="3162249" cy="216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D:\Фотографії\ГАШ\100_9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Фотографії\ГАШ\100_9906.JPG"/>
          <p:cNvPicPr>
            <a:picLocks noChangeAspect="1" noChangeArrowheads="1"/>
          </p:cNvPicPr>
          <p:nvPr/>
        </p:nvPicPr>
        <p:blipFill>
          <a:blip r:embed="rId4" cstate="print"/>
          <a:srcRect l="2835" t="8820" r="1721" b="9281"/>
          <a:stretch>
            <a:fillRect/>
          </a:stretch>
        </p:blipFill>
        <p:spPr bwMode="auto">
          <a:xfrm>
            <a:off x="5787321" y="692696"/>
            <a:ext cx="335667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Фотографії\ГАШ\101_0771.JPG"/>
          <p:cNvPicPr>
            <a:picLocks noChangeAspect="1" noChangeArrowheads="1"/>
          </p:cNvPicPr>
          <p:nvPr/>
        </p:nvPicPr>
        <p:blipFill>
          <a:blip r:embed="rId5" cstate="print"/>
          <a:srcRect t="15901" r="6925"/>
          <a:stretch>
            <a:fillRect/>
          </a:stretch>
        </p:blipFill>
        <p:spPr bwMode="auto">
          <a:xfrm>
            <a:off x="0" y="4221088"/>
            <a:ext cx="389110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:\Фотографії\ГАШ\101_0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077072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132138" y="115888"/>
            <a:ext cx="26180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000" b="1" i="1" u="sng" dirty="0">
                <a:solidFill>
                  <a:srgbClr val="002060"/>
                </a:solidFill>
                <a:latin typeface="Gabriola" pitchFamily="82" charset="0"/>
              </a:rPr>
              <a:t>Участь у тренінгах</a:t>
            </a:r>
            <a:endParaRPr lang="ru-RU" sz="3000" b="1" i="1" u="sng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Фотографії\Новая папка\SAM_5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771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Picture 3" descr="D:\Фотографії\Новая папка\SAM_5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146980" cy="289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DCIM\100PHOTO\SAM_5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96952"/>
            <a:ext cx="6394787" cy="360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\Pictures\Новая папка (2)\012.jpg"/>
          <p:cNvPicPr>
            <a:picLocks noChangeAspect="1" noChangeArrowheads="1"/>
          </p:cNvPicPr>
          <p:nvPr/>
        </p:nvPicPr>
        <p:blipFill>
          <a:blip r:embed="rId2" cstate="print"/>
          <a:srcRect t="1123" r="4825" b="4585"/>
          <a:stretch>
            <a:fillRect/>
          </a:stretch>
        </p:blipFill>
        <p:spPr bwMode="auto">
          <a:xfrm>
            <a:off x="-1" y="-315416"/>
            <a:ext cx="9588659" cy="7173416"/>
          </a:xfrm>
          <a:prstGeom prst="rect">
            <a:avLst/>
          </a:prstGeom>
          <a:noFill/>
        </p:spPr>
      </p:pic>
      <p:pic>
        <p:nvPicPr>
          <p:cNvPr id="4099" name="Picture 3" descr="D:\Фотографії\Діти\Изображение 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068960"/>
            <a:ext cx="4770107" cy="357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графії\Діти\Изображение 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54868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Фотографії\день фізкультурника\100_9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4081665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Фотографії\день фізкультурника\100_9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D:\Фотографії\Екскурсії\100_9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D:\Фотографії\Навчально-матеріальна база\SAM_6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46449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12\Desktop\Новая папка\100_5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56992"/>
            <a:ext cx="4320480" cy="32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ічка лицем донизу 4"/>
          <p:cNvSpPr/>
          <p:nvPr/>
        </p:nvSpPr>
        <p:spPr>
          <a:xfrm>
            <a:off x="467544" y="0"/>
            <a:ext cx="8424936" cy="1340768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3500" b="1" i="1" dirty="0" smtClean="0">
                <a:solidFill>
                  <a:srgbClr val="002060"/>
                </a:solidFill>
                <a:latin typeface="Gabriola" pitchFamily="82" charset="0"/>
              </a:rPr>
              <a:t>Три  питання до вирішення  </a:t>
            </a:r>
            <a:endParaRPr lang="ru-RU" sz="3500" b="1" i="1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059832" y="2924944"/>
            <a:ext cx="2952328" cy="158417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Заборольська ЗОШ І-ІІІ ступенів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691680" y="1628800"/>
            <a:ext cx="2592288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endParaRPr lang="uk-UA" dirty="0" smtClean="0"/>
          </a:p>
          <a:p>
            <a:pPr marL="0" lvl="1"/>
            <a:r>
              <a:rPr lang="uk-UA" sz="2200" b="1" dirty="0" smtClean="0">
                <a:solidFill>
                  <a:srgbClr val="002060"/>
                </a:solidFill>
                <a:latin typeface="Gabriola" pitchFamily="82" charset="0"/>
              </a:rPr>
              <a:t>Шкільна культура</a:t>
            </a:r>
          </a:p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0" y="3212976"/>
            <a:ext cx="2915816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uk-UA" sz="2400" b="1" dirty="0" smtClean="0">
                <a:solidFill>
                  <a:srgbClr val="002060"/>
                </a:solidFill>
                <a:latin typeface="Gabriola" pitchFamily="82" charset="0"/>
              </a:rPr>
              <a:t>Розвиток громади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6228184" y="3140968"/>
            <a:ext cx="2915816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Gabriola" pitchFamily="82" charset="0"/>
              </a:rPr>
              <a:t>Навчання упродовж життя </a:t>
            </a:r>
            <a:endParaRPr lang="ru-RU" sz="24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40962" name="Picture 2" descr="D:\Фотографії\Діти\100_8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1985797" cy="148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3" name="Picture 3" descr="D:\Фотографії\Сад\SAM_5859.JPG"/>
          <p:cNvPicPr>
            <a:picLocks noChangeAspect="1" noChangeArrowheads="1"/>
          </p:cNvPicPr>
          <p:nvPr/>
        </p:nvPicPr>
        <p:blipFill>
          <a:blip r:embed="rId3" cstate="print"/>
          <a:srcRect l="12200" t="6637" r="9051"/>
          <a:stretch>
            <a:fillRect/>
          </a:stretch>
        </p:blipFill>
        <p:spPr bwMode="auto">
          <a:xfrm>
            <a:off x="251520" y="4437112"/>
            <a:ext cx="2777450" cy="1853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4" name="Picture 4" descr="D:\Фотографії\Діти\Вручення атестатів 2015\SAM_6162.JPG"/>
          <p:cNvPicPr>
            <a:picLocks noChangeAspect="1" noChangeArrowheads="1"/>
          </p:cNvPicPr>
          <p:nvPr/>
        </p:nvPicPr>
        <p:blipFill>
          <a:blip r:embed="rId4" cstate="print"/>
          <a:srcRect l="14563" t="15030" r="11413"/>
          <a:stretch>
            <a:fillRect/>
          </a:stretch>
        </p:blipFill>
        <p:spPr bwMode="auto">
          <a:xfrm>
            <a:off x="5652120" y="4509120"/>
            <a:ext cx="3091546" cy="199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\Pictures\Новая папка (2)\013.jpg"/>
          <p:cNvPicPr>
            <a:picLocks noChangeAspect="1" noChangeArrowheads="1"/>
          </p:cNvPicPr>
          <p:nvPr/>
        </p:nvPicPr>
        <p:blipFill>
          <a:blip r:embed="rId2" cstate="print"/>
          <a:srcRect l="5687" t="8572" r="1328" b="864"/>
          <a:stretch>
            <a:fillRect/>
          </a:stretch>
        </p:blipFill>
        <p:spPr bwMode="auto">
          <a:xfrm>
            <a:off x="0" y="0"/>
            <a:ext cx="9338553" cy="6858000"/>
          </a:xfrm>
          <a:prstGeom prst="rect">
            <a:avLst/>
          </a:prstGeom>
          <a:noFill/>
        </p:spPr>
      </p:pic>
      <p:pic>
        <p:nvPicPr>
          <p:cNvPr id="5123" name="Picture 3" descr="D:\Фотографії\Діти\Учнівське самоврядування\SAM_3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0165" y="4365104"/>
            <a:ext cx="3083835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Фотографії\1 дзвоник\SAM_1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1702">
            <a:off x="395311" y="556506"/>
            <a:ext cx="3883941" cy="291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D:\Фотографії\Діти\100_4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5177">
            <a:off x="171418" y="3225691"/>
            <a:ext cx="3600400" cy="301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D:\Фотографії\Діти\100_5725 —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0078">
            <a:off x="3205114" y="4244260"/>
            <a:ext cx="3052038" cy="238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\Pictures\Новая папка (2)\011.jpg"/>
          <p:cNvPicPr>
            <a:picLocks noChangeAspect="1" noChangeArrowheads="1"/>
          </p:cNvPicPr>
          <p:nvPr/>
        </p:nvPicPr>
        <p:blipFill>
          <a:blip r:embed="rId2" cstate="print"/>
          <a:srcRect l="7476" t="4890" r="8373" b="4484"/>
          <a:stretch>
            <a:fillRect/>
          </a:stretch>
        </p:blipFill>
        <p:spPr bwMode="auto">
          <a:xfrm>
            <a:off x="0" y="-18362"/>
            <a:ext cx="9144000" cy="68763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0"/>
            <a:ext cx="5688632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 smtClean="0">
                <a:solidFill>
                  <a:schemeClr val="tx2"/>
                </a:solidFill>
              </a:rPr>
              <a:t>Розвиток громади</a:t>
            </a:r>
            <a:endParaRPr lang="ru-RU" sz="3000" b="1" dirty="0">
              <a:solidFill>
                <a:schemeClr val="tx2"/>
              </a:solidFill>
            </a:endParaRPr>
          </a:p>
        </p:txBody>
      </p:sp>
      <p:pic>
        <p:nvPicPr>
          <p:cNvPr id="3075" name="Picture 3" descr="D:\Фотографії\Сад\SAM_1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388843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Фотографії\Сад\Изображение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3822214" cy="286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Фотографії\день фізкультурника\100_9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548680"/>
            <a:ext cx="49320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\Pictures\Новая папка (2)\010.jpg"/>
          <p:cNvPicPr>
            <a:picLocks noChangeAspect="1" noChangeArrowheads="1"/>
          </p:cNvPicPr>
          <p:nvPr/>
        </p:nvPicPr>
        <p:blipFill>
          <a:blip r:embed="rId2" cstate="print"/>
          <a:srcRect l="8263" t="8637" r="6790" b="5133"/>
          <a:stretch>
            <a:fillRect/>
          </a:stretch>
        </p:blipFill>
        <p:spPr bwMode="auto">
          <a:xfrm>
            <a:off x="-324544" y="0"/>
            <a:ext cx="9841762" cy="70138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0"/>
            <a:ext cx="7128792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000" dirty="0" smtClean="0">
                <a:solidFill>
                  <a:srgbClr val="FFFF00"/>
                </a:solidFill>
              </a:rPr>
              <a:t>Навчання впродовж усього життя</a:t>
            </a:r>
            <a:endParaRPr lang="ru-RU" sz="3000" dirty="0">
              <a:solidFill>
                <a:srgbClr val="FFFF00"/>
              </a:solidFill>
            </a:endParaRPr>
          </a:p>
        </p:txBody>
      </p:sp>
      <p:pic>
        <p:nvPicPr>
          <p:cNvPr id="2052" name="Picture 4" descr="D:\Фотографії\Семінар\Семінар фізика\SAM_5435.JPG"/>
          <p:cNvPicPr>
            <a:picLocks noChangeAspect="1" noChangeArrowheads="1"/>
          </p:cNvPicPr>
          <p:nvPr/>
        </p:nvPicPr>
        <p:blipFill>
          <a:blip r:embed="rId3" cstate="print"/>
          <a:srcRect l="9946" t="5048" r="6219"/>
          <a:stretch>
            <a:fillRect/>
          </a:stretch>
        </p:blipFill>
        <p:spPr bwMode="auto">
          <a:xfrm>
            <a:off x="-324544" y="3861048"/>
            <a:ext cx="4248472" cy="2996952"/>
          </a:xfrm>
          <a:prstGeom prst="rect">
            <a:avLst/>
          </a:prstGeom>
          <a:noFill/>
        </p:spPr>
      </p:pic>
      <p:pic>
        <p:nvPicPr>
          <p:cNvPr id="2053" name="Picture 5" descr="D:\Фотографії\Діти\SAM_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3171845" cy="1784163"/>
          </a:xfrm>
          <a:prstGeom prst="rect">
            <a:avLst/>
          </a:prstGeom>
          <a:noFill/>
        </p:spPr>
      </p:pic>
      <p:pic>
        <p:nvPicPr>
          <p:cNvPr id="2054" name="Picture 6" descr="D:\Фотографії\Семінар\SAM_1542.JPG"/>
          <p:cNvPicPr>
            <a:picLocks noChangeAspect="1" noChangeArrowheads="1"/>
          </p:cNvPicPr>
          <p:nvPr/>
        </p:nvPicPr>
        <p:blipFill>
          <a:blip r:embed="rId5" cstate="print"/>
          <a:srcRect b="6433"/>
          <a:stretch>
            <a:fillRect/>
          </a:stretch>
        </p:blipFill>
        <p:spPr bwMode="auto">
          <a:xfrm>
            <a:off x="4427984" y="4869160"/>
            <a:ext cx="4104456" cy="2160240"/>
          </a:xfrm>
          <a:prstGeom prst="rect">
            <a:avLst/>
          </a:prstGeom>
          <a:noFill/>
        </p:spPr>
      </p:pic>
      <p:pic>
        <p:nvPicPr>
          <p:cNvPr id="8" name="Picture 3" descr="D:\Фотографії\Семінар\SAM_1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420888"/>
            <a:ext cx="5292080" cy="27543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0"/>
            <a:ext cx="27783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i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Трансформація ГАШ</a:t>
            </a:r>
            <a:endParaRPr lang="ru-RU" sz="3000" b="1" i="1" dirty="0">
              <a:solidFill>
                <a:schemeClr val="tx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1026" name="Picture 2" descr="D:\Фотографії\Діти\101_1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548680"/>
            <a:ext cx="4824536" cy="3618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D:\Фотографії\Діти\SAM_2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:\Фотографії\Діти\SAM_2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175" y="3549132"/>
            <a:ext cx="4411825" cy="330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Фотографії\Кабінети\SAM_2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35396"/>
            <a:ext cx="9577064" cy="718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ії\Навчально-матеріальна база\101_3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/>
          <p:cNvSpPr txBox="1">
            <a:spLocks noChangeArrowheads="1"/>
          </p:cNvSpPr>
          <p:nvPr/>
        </p:nvSpPr>
        <p:spPr bwMode="auto">
          <a:xfrm>
            <a:off x="468313" y="260350"/>
            <a:ext cx="813593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 i="1" u="sng">
                <a:solidFill>
                  <a:srgbClr val="002060"/>
                </a:solidFill>
                <a:latin typeface="Gabriola" pitchFamily="82" charset="0"/>
              </a:rPr>
              <a:t>Мета проекту</a:t>
            </a:r>
            <a:r>
              <a:rPr lang="uk-UA" sz="4000" b="1" i="1">
                <a:solidFill>
                  <a:srgbClr val="002060"/>
                </a:solidFill>
                <a:latin typeface="Gabriola" pitchFamily="82" charset="0"/>
              </a:rPr>
              <a:t>:</a:t>
            </a:r>
            <a:r>
              <a:rPr lang="uk-UA" sz="4400" b="1" i="1">
                <a:solidFill>
                  <a:srgbClr val="002060"/>
                </a:solidFill>
                <a:latin typeface="Gabriola" pitchFamily="82" charset="0"/>
              </a:rPr>
              <a:t>   </a:t>
            </a:r>
            <a:endParaRPr lang="uk-UA" sz="4400" b="1" i="1">
              <a:solidFill>
                <a:srgbClr val="002060"/>
              </a:solidFill>
            </a:endParaRPr>
          </a:p>
          <a:p>
            <a:pPr algn="ctr"/>
            <a:r>
              <a:rPr lang="uk-UA" sz="3600">
                <a:solidFill>
                  <a:srgbClr val="002060"/>
                </a:solidFill>
                <a:latin typeface="Gabriola" pitchFamily="82" charset="0"/>
              </a:rPr>
              <a:t>покращення доступу громадян до інформаційних послуг шляхом створення центру інформаційно-комунікаційних технологій на базі Заборольської загальноосвітньої школи І-ІІІ ступенів Рівненського району Рівненської області</a:t>
            </a:r>
            <a:endParaRPr lang="ru-RU" sz="360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3600">
              <a:latin typeface="Calibri" pitchFamily="34" charset="0"/>
            </a:endParaRPr>
          </a:p>
        </p:txBody>
      </p:sp>
      <p:pic>
        <p:nvPicPr>
          <p:cNvPr id="4" name="Рисунок 3" descr="G:\DCIM\100PHOTO\SAM_6353.JPG"/>
          <p:cNvPicPr/>
          <p:nvPr/>
        </p:nvPicPr>
        <p:blipFill>
          <a:blip r:embed="rId2" cstate="print"/>
          <a:srcRect t="11046" r="-73"/>
          <a:stretch>
            <a:fillRect/>
          </a:stretch>
        </p:blipFill>
        <p:spPr bwMode="auto">
          <a:xfrm>
            <a:off x="4572000" y="4077072"/>
            <a:ext cx="417646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графії\Навчально-матеріальна база\101_3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графії\Навчально-матеріальна база\101_3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графії\Діти\SAM_6357.JPG"/>
          <p:cNvPicPr>
            <a:picLocks noChangeAspect="1" noChangeArrowheads="1"/>
          </p:cNvPicPr>
          <p:nvPr/>
        </p:nvPicPr>
        <p:blipFill>
          <a:blip r:embed="rId2" cstate="print"/>
          <a:srcRect l="17955" b="4114"/>
          <a:stretch>
            <a:fillRect/>
          </a:stretch>
        </p:blipFill>
        <p:spPr bwMode="auto">
          <a:xfrm>
            <a:off x="0" y="0"/>
            <a:ext cx="510226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Фотографії\Діти\SAM_6361.JPG"/>
          <p:cNvPicPr>
            <a:picLocks noChangeAspect="1" noChangeArrowheads="1"/>
          </p:cNvPicPr>
          <p:nvPr/>
        </p:nvPicPr>
        <p:blipFill>
          <a:blip r:embed="rId3" cstate="print"/>
          <a:srcRect l="7476" t="1041"/>
          <a:stretch>
            <a:fillRect/>
          </a:stretch>
        </p:blipFill>
        <p:spPr bwMode="auto">
          <a:xfrm>
            <a:off x="2686035" y="2969568"/>
            <a:ext cx="645796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графії\Вчителі\SAM_6367.JPG"/>
          <p:cNvPicPr>
            <a:picLocks noChangeAspect="1" noChangeArrowheads="1"/>
          </p:cNvPicPr>
          <p:nvPr/>
        </p:nvPicPr>
        <p:blipFill>
          <a:blip r:embed="rId2" cstate="print"/>
          <a:srcRect l="3538" t="2440" r="8263"/>
          <a:stretch>
            <a:fillRect/>
          </a:stretch>
        </p:blipFill>
        <p:spPr bwMode="auto">
          <a:xfrm>
            <a:off x="4031432" y="3674323"/>
            <a:ext cx="5112568" cy="318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Фотографії\Вчителі\SAM_6366.JPG"/>
          <p:cNvPicPr>
            <a:picLocks noChangeAspect="1" noChangeArrowheads="1"/>
          </p:cNvPicPr>
          <p:nvPr/>
        </p:nvPicPr>
        <p:blipFill>
          <a:blip r:embed="rId3" cstate="print"/>
          <a:srcRect l="6688" t="8393" r="13776"/>
          <a:stretch>
            <a:fillRect/>
          </a:stretch>
        </p:blipFill>
        <p:spPr bwMode="auto">
          <a:xfrm>
            <a:off x="0" y="1196752"/>
            <a:ext cx="462207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6363"/>
          <p:cNvPicPr/>
          <p:nvPr/>
        </p:nvPicPr>
        <p:blipFill>
          <a:blip r:embed="rId4" cstate="print"/>
          <a:srcRect t="19417" r="2478" b="3427"/>
          <a:stretch>
            <a:fillRect/>
          </a:stretch>
        </p:blipFill>
        <p:spPr bwMode="auto">
          <a:xfrm>
            <a:off x="5148064" y="0"/>
            <a:ext cx="2664296" cy="372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1196752"/>
            <a:ext cx="75598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0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5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Щоб вибрати дорогу,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5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 якою йтимеш, необхідно спочатку обрати мету, якої хочеш досягти»</a:t>
            </a:r>
            <a:endParaRPr kumimoji="0" lang="ru-RU" sz="5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5000" b="1" i="1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/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4000" b="1" i="1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/>
              <a:latin typeface="Gabriola" pitchFamily="82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Gabriola" pitchFamily="82" charset="0"/>
                <a:ea typeface="Calibri" pitchFamily="34" charset="0"/>
                <a:cs typeface="Times New Roman" pitchFamily="18" charset="0"/>
              </a:rPr>
              <a:t> О. Довженко</a:t>
            </a:r>
            <a:endParaRPr kumimoji="0" lang="uk-UA" sz="4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u="sng" dirty="0">
                <a:solidFill>
                  <a:srgbClr val="002060"/>
                </a:solidFill>
                <a:latin typeface="Gabriola" pitchFamily="82" charset="0"/>
              </a:rPr>
              <a:t>Цілі проекту:</a:t>
            </a:r>
            <a:endParaRPr lang="uk-UA" sz="2800" b="1" u="sng" dirty="0">
              <a:solidFill>
                <a:srgbClr val="002060"/>
              </a:solidFill>
            </a:endParaRPr>
          </a:p>
          <a:p>
            <a:pPr algn="ctr"/>
            <a:endParaRPr lang="ru-RU" sz="2800" u="sng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</a:pPr>
            <a:r>
              <a:rPr lang="uk-UA" sz="2800" dirty="0">
                <a:solidFill>
                  <a:srgbClr val="002060"/>
                </a:solidFill>
              </a:rPr>
              <a:t> 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оновлення змісту, форм і методів організації 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навчально-виховного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процесу;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pPr>
              <a:buFont typeface="Arial" charset="0"/>
              <a:buChar char="•"/>
            </a:pP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 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вільний доступу до електронних носіїв, </a:t>
            </a:r>
            <a:r>
              <a:rPr lang="uk-UA" sz="2800" dirty="0" smtClean="0">
                <a:solidFill>
                  <a:srgbClr val="002060"/>
                </a:solidFill>
                <a:latin typeface="Gabriola" pitchFamily="82" charset="0"/>
              </a:rPr>
              <a:t>інформаційних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ресурсів, висвітлення проблем та досягнень громади у соціальних мережах, змістовного проведення сільських заходів з презентаціями на електронних носіях;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pPr>
              <a:buFont typeface="Arial" charset="0"/>
              <a:buChar char="•"/>
            </a:pP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 матеріально-технічне оснащення навчального закладу;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pPr>
              <a:buFont typeface="Arial" charset="0"/>
              <a:buChar char="•"/>
            </a:pP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  реалізації стандартів громадсько-активної школи.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endParaRPr lang="uk-UA" sz="2800" b="1" u="sng" dirty="0">
              <a:solidFill>
                <a:srgbClr val="002060"/>
              </a:solidFill>
            </a:endParaRPr>
          </a:p>
          <a:p>
            <a:r>
              <a:rPr lang="uk-UA" sz="2800" b="1" u="sng" dirty="0">
                <a:solidFill>
                  <a:srgbClr val="002060"/>
                </a:solidFill>
                <a:latin typeface="Gabriola" pitchFamily="82" charset="0"/>
              </a:rPr>
              <a:t>Цільові групи</a:t>
            </a:r>
            <a:r>
              <a:rPr lang="uk-UA" sz="2800" b="1" dirty="0">
                <a:solidFill>
                  <a:srgbClr val="002060"/>
                </a:solidFill>
                <a:latin typeface="Gabriola" pitchFamily="82" charset="0"/>
              </a:rPr>
              <a:t>:  </a:t>
            </a:r>
            <a:r>
              <a:rPr lang="uk-UA" sz="2800" dirty="0">
                <a:solidFill>
                  <a:srgbClr val="002060"/>
                </a:solidFill>
                <a:latin typeface="Gabriola" pitchFamily="82" charset="0"/>
              </a:rPr>
              <a:t>учні школи, студентська молодь, педагогічний персонал школи, місцеві жителі.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4077072"/>
          </a:xfrm>
        </p:spPr>
        <p:txBody>
          <a:bodyPr/>
          <a:lstStyle/>
          <a:p>
            <a:pPr algn="l" eaLnBrk="1" hangingPunct="1"/>
            <a:r>
              <a:rPr lang="uk-UA" sz="3300" b="1" i="1" u="sng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sz="3300" b="1" i="1" u="sng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3300" b="1" i="1" u="sng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sz="3300" b="1" i="1" u="sng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33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                                           </a:t>
            </a:r>
            <a: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sz="26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endParaRPr lang="ru-RU" sz="3300" b="1" i="1" dirty="0" smtClean="0">
              <a:solidFill>
                <a:srgbClr val="002060"/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116632"/>
            <a:ext cx="28803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    </a:t>
            </a:r>
            <a:endParaRPr lang="ru-RU" sz="3500" b="1" i="1" u="sng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204864"/>
            <a:ext cx="259228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Батьки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Стрічка лицем донизу 7"/>
          <p:cNvSpPr/>
          <p:nvPr/>
        </p:nvSpPr>
        <p:spPr>
          <a:xfrm>
            <a:off x="1043608" y="116632"/>
            <a:ext cx="6696744" cy="1044696"/>
          </a:xfrm>
          <a:prstGeom prst="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Наші партнери</a:t>
            </a:r>
            <a:endParaRPr lang="ru-RU" sz="3000" b="1" i="1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1026" name="Picture 2" descr="D:\Фотографії\день фізкультурника\100_9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школі 35 років\Фото 35 років\IMG_4056.JPG"/>
          <p:cNvPicPr/>
          <p:nvPr/>
        </p:nvPicPr>
        <p:blipFill>
          <a:blip r:embed="rId3" cstate="print"/>
          <a:srcRect t="14286" r="-237"/>
          <a:stretch>
            <a:fillRect/>
          </a:stretch>
        </p:blipFill>
        <p:spPr bwMode="auto">
          <a:xfrm>
            <a:off x="4427984" y="1556792"/>
            <a:ext cx="439248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графії\1 дзвоник\2015\SAM_6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05064"/>
            <a:ext cx="48600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Фотографії\Меценати\101_3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600400" cy="2700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кутник 3"/>
          <p:cNvSpPr/>
          <p:nvPr/>
        </p:nvSpPr>
        <p:spPr>
          <a:xfrm>
            <a:off x="2123728" y="1"/>
            <a:ext cx="5184576" cy="1138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/>
            </a:r>
            <a:br>
              <a:rPr lang="uk-UA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</a:br>
            <a:r>
              <a:rPr lang="uk-UA" sz="25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Рівненська обласна  державна адміністрація</a:t>
            </a:r>
          </a:p>
          <a:p>
            <a:pPr algn="ctr"/>
            <a:endParaRPr lang="ru-RU" sz="2500" dirty="0"/>
          </a:p>
        </p:txBody>
      </p:sp>
      <p:pic>
        <p:nvPicPr>
          <p:cNvPr id="2050" name="Picture 2" descr="D:\Фотографії\1 дзвоник\2015\SAM_6240.JPG"/>
          <p:cNvPicPr>
            <a:picLocks noChangeAspect="1" noChangeArrowheads="1"/>
          </p:cNvPicPr>
          <p:nvPr/>
        </p:nvPicPr>
        <p:blipFill>
          <a:blip r:embed="rId3" cstate="print"/>
          <a:srcRect t="25850" r="1507" b="6951"/>
          <a:stretch>
            <a:fillRect/>
          </a:stretch>
        </p:blipFill>
        <p:spPr bwMode="auto">
          <a:xfrm>
            <a:off x="4788024" y="1772816"/>
            <a:ext cx="3802608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12\Desktop\Новая папка\IMG_4601.JPG"/>
          <p:cNvPicPr>
            <a:picLocks noChangeAspect="1" noChangeArrowheads="1"/>
          </p:cNvPicPr>
          <p:nvPr/>
        </p:nvPicPr>
        <p:blipFill>
          <a:blip r:embed="rId4" cstate="print"/>
          <a:srcRect t="10096" r="8203"/>
          <a:stretch>
            <a:fillRect/>
          </a:stretch>
        </p:blipFill>
        <p:spPr bwMode="auto">
          <a:xfrm>
            <a:off x="251520" y="4213384"/>
            <a:ext cx="3600400" cy="26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колі 35 років\Фото 35 років\IMG_4019.JPG"/>
          <p:cNvPicPr>
            <a:picLocks noChangeAspect="1" noChangeArrowheads="1"/>
          </p:cNvPicPr>
          <p:nvPr/>
        </p:nvPicPr>
        <p:blipFill>
          <a:blip r:embed="rId2" cstate="print"/>
          <a:srcRect t="33156" r="48104"/>
          <a:stretch>
            <a:fillRect/>
          </a:stretch>
        </p:blipFill>
        <p:spPr bwMode="auto">
          <a:xfrm>
            <a:off x="323528" y="1052736"/>
            <a:ext cx="395060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школі 35 років\Фото 35 років\IMG_4019.JPG"/>
          <p:cNvPicPr>
            <a:picLocks noChangeAspect="1" noChangeArrowheads="1"/>
          </p:cNvPicPr>
          <p:nvPr/>
        </p:nvPicPr>
        <p:blipFill>
          <a:blip r:embed="rId3" cstate="print"/>
          <a:srcRect l="68899" t="37400" r="1176" b="8001"/>
          <a:stretch>
            <a:fillRect/>
          </a:stretch>
        </p:blipFill>
        <p:spPr bwMode="auto">
          <a:xfrm>
            <a:off x="5292080" y="2045688"/>
            <a:ext cx="3168352" cy="4335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0"/>
            <a:ext cx="3384376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i="1" dirty="0" smtClean="0">
                <a:solidFill>
                  <a:srgbClr val="002060"/>
                </a:solidFill>
                <a:latin typeface="Gabriola" pitchFamily="82" charset="0"/>
                <a:cs typeface="Times New Roman" pitchFamily="18" charset="0"/>
              </a:rPr>
              <a:t>Рівненська районна рада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0"/>
            <a:ext cx="2664296" cy="6001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300" b="1" i="1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Відділ освіти</a:t>
            </a:r>
            <a:endParaRPr lang="ru-RU" sz="3300" b="1" i="1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4098" name="Picture 2" descr="D:\Фотографії\Останній дзвоник\Останній дзвоник 2015\IMG_4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4161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графії\Останній дзвоник\Останній дзвоник 2015\IMG_4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2068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графії\Останній дзвоник\Останній дзвоник 2015\IMG_4440.JPG"/>
          <p:cNvPicPr>
            <a:picLocks noChangeAspect="1" noChangeArrowheads="1"/>
          </p:cNvPicPr>
          <p:nvPr/>
        </p:nvPicPr>
        <p:blipFill>
          <a:blip r:embed="rId4" cstate="print"/>
          <a:srcRect l="16076" t="29840"/>
          <a:stretch>
            <a:fillRect/>
          </a:stretch>
        </p:blipFill>
        <p:spPr bwMode="auto">
          <a:xfrm>
            <a:off x="0" y="4081676"/>
            <a:ext cx="4427984" cy="277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Фотографії\Випускний\2015\SAM_5988.JPG"/>
          <p:cNvPicPr>
            <a:picLocks noChangeAspect="1" noChangeArrowheads="1"/>
          </p:cNvPicPr>
          <p:nvPr/>
        </p:nvPicPr>
        <p:blipFill>
          <a:blip r:embed="rId5" cstate="print"/>
          <a:srcRect l="8264" t="29018" r="35037" b="6636"/>
          <a:stretch>
            <a:fillRect/>
          </a:stretch>
        </p:blipFill>
        <p:spPr bwMode="auto">
          <a:xfrm>
            <a:off x="4355976" y="3933056"/>
            <a:ext cx="4578173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467</Words>
  <Application>Microsoft Office PowerPoint</Application>
  <PresentationFormat>Екран (4:3)</PresentationFormat>
  <Paragraphs>158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45" baseType="lpstr">
      <vt:lpstr>Тема Office</vt:lpstr>
      <vt:lpstr> Заборольська загальноосвітня школа І-ІІІ ступенів  Рівненської районної ради  Рівненської області</vt:lpstr>
      <vt:lpstr>Слайд 2</vt:lpstr>
      <vt:lpstr>Слайд 3</vt:lpstr>
      <vt:lpstr>Слайд 4</vt:lpstr>
      <vt:lpstr>Слайд 5</vt:lpstr>
      <vt:lpstr>                                            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“Школа - наш спільний дім”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</dc:creator>
  <cp:lastModifiedBy>12</cp:lastModifiedBy>
  <cp:revision>79</cp:revision>
  <dcterms:created xsi:type="dcterms:W3CDTF">2015-10-21T11:05:42Z</dcterms:created>
  <dcterms:modified xsi:type="dcterms:W3CDTF">2015-11-09T14:58:46Z</dcterms:modified>
</cp:coreProperties>
</file>